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72" r:id="rId12"/>
    <p:sldId id="273" r:id="rId13"/>
    <p:sldId id="266" r:id="rId14"/>
    <p:sldId id="267" r:id="rId15"/>
    <p:sldId id="268" r:id="rId16"/>
    <p:sldId id="269" r:id="rId17"/>
    <p:sldId id="270"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10/15/2020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10/15/2020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40051-4D2E-4A94-8D5D-4770BDE5BC4A}"/>
              </a:ext>
            </a:extLst>
          </p:cNvPr>
          <p:cNvSpPr>
            <a:spLocks noGrp="1"/>
          </p:cNvSpPr>
          <p:nvPr>
            <p:ph type="ctrTitle"/>
          </p:nvPr>
        </p:nvSpPr>
        <p:spPr/>
        <p:txBody>
          <a:bodyPr/>
          <a:lstStyle/>
          <a:p>
            <a:r>
              <a:rPr lang="en-US" dirty="0"/>
              <a:t>BPMN and </a:t>
            </a:r>
            <a:r>
              <a:rPr lang="en-US" dirty="0" err="1"/>
              <a:t>i</a:t>
            </a:r>
            <a:r>
              <a:rPr lang="en-US" dirty="0"/>
              <a:t>*</a:t>
            </a:r>
          </a:p>
        </p:txBody>
      </p:sp>
      <p:sp>
        <p:nvSpPr>
          <p:cNvPr id="3" name="Subtitle 2">
            <a:extLst>
              <a:ext uri="{FF2B5EF4-FFF2-40B4-BE49-F238E27FC236}">
                <a16:creationId xmlns:a16="http://schemas.microsoft.com/office/drawing/2014/main" id="{83802954-B57C-48E0-BB63-A6BC69F38AD5}"/>
              </a:ext>
            </a:extLst>
          </p:cNvPr>
          <p:cNvSpPr>
            <a:spLocks noGrp="1"/>
          </p:cNvSpPr>
          <p:nvPr>
            <p:ph type="subTitle" idx="1"/>
          </p:nvPr>
        </p:nvSpPr>
        <p:spPr/>
        <p:txBody>
          <a:bodyPr/>
          <a:lstStyle/>
          <a:p>
            <a:r>
              <a:rPr lang="en-US" dirty="0"/>
              <a:t>Business Process Management </a:t>
            </a:r>
          </a:p>
        </p:txBody>
      </p:sp>
    </p:spTree>
    <p:extLst>
      <p:ext uri="{BB962C8B-B14F-4D97-AF65-F5344CB8AC3E}">
        <p14:creationId xmlns:p14="http://schemas.microsoft.com/office/powerpoint/2010/main" val="3133358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40B8B-82FA-48E2-80CA-87F1690AB9A7}"/>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8EDFDA18-FF4C-4D5B-AB30-9611E621F3DC}"/>
              </a:ext>
            </a:extLst>
          </p:cNvPr>
          <p:cNvSpPr>
            <a:spLocks noGrp="1"/>
          </p:cNvSpPr>
          <p:nvPr>
            <p:ph idx="1"/>
          </p:nvPr>
        </p:nvSpPr>
        <p:spPr/>
        <p:txBody>
          <a:bodyPr/>
          <a:lstStyle/>
          <a:p>
            <a:r>
              <a:rPr lang="en-US" dirty="0"/>
              <a:t>1. Smith, H. </a:t>
            </a:r>
            <a:r>
              <a:rPr lang="en-US" dirty="0" err="1"/>
              <a:t>Fingar</a:t>
            </a:r>
            <a:r>
              <a:rPr lang="en-US" dirty="0"/>
              <a:t>, P.: Business Process Management – The Third Wave. Meghan-</a:t>
            </a:r>
            <a:r>
              <a:rPr lang="en-US" dirty="0" err="1"/>
              <a:t>Kiffer</a:t>
            </a:r>
            <a:r>
              <a:rPr lang="en-US" dirty="0"/>
              <a:t> Press, Tampa Florida (2003) 2. Hammer, M. </a:t>
            </a:r>
            <a:r>
              <a:rPr lang="en-US" dirty="0" err="1"/>
              <a:t>Champy</a:t>
            </a:r>
            <a:r>
              <a:rPr lang="en-US" dirty="0"/>
              <a:t>, J.</a:t>
            </a:r>
          </a:p>
          <a:p>
            <a:r>
              <a:rPr lang="en-US" dirty="0"/>
              <a:t> Reengineering the Corporation: A Manifesto for Business Revolution. </a:t>
            </a:r>
            <a:r>
              <a:rPr lang="en-US" dirty="0" err="1"/>
              <a:t>HarperBusiness</a:t>
            </a:r>
            <a:r>
              <a:rPr lang="en-US" dirty="0"/>
              <a:t>, (1993) </a:t>
            </a:r>
          </a:p>
        </p:txBody>
      </p:sp>
    </p:spTree>
    <p:extLst>
      <p:ext uri="{BB962C8B-B14F-4D97-AF65-F5344CB8AC3E}">
        <p14:creationId xmlns:p14="http://schemas.microsoft.com/office/powerpoint/2010/main" val="391979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882C17D0-0115-4E43-AF4A-3BA36E809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2982B51-6FEC-4000-8197-30B2EE78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DFB8AC-1A2A-4330-B50D-AAE63C68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C35995D9-8911-4D38-963B-A7E2105D307B}"/>
              </a:ext>
            </a:extLst>
          </p:cNvPr>
          <p:cNvGraphicFramePr>
            <a:graphicFrameLocks noGrp="1"/>
          </p:cNvGraphicFramePr>
          <p:nvPr>
            <p:ph idx="1"/>
          </p:nvPr>
        </p:nvGraphicFramePr>
        <p:xfrm>
          <a:off x="1363980" y="1605143"/>
          <a:ext cx="9464042" cy="3647719"/>
        </p:xfrm>
        <a:graphic>
          <a:graphicData uri="http://schemas.openxmlformats.org/drawingml/2006/table">
            <a:tbl>
              <a:tblPr firstRow="1" firstCol="1" bandRow="1">
                <a:noFill/>
                <a:tableStyleId>{5C22544A-7EE6-4342-B048-85BDC9FD1C3A}</a:tableStyleId>
              </a:tblPr>
              <a:tblGrid>
                <a:gridCol w="2605613">
                  <a:extLst>
                    <a:ext uri="{9D8B030D-6E8A-4147-A177-3AD203B41FA5}">
                      <a16:colId xmlns:a16="http://schemas.microsoft.com/office/drawing/2014/main" val="3062541866"/>
                    </a:ext>
                  </a:extLst>
                </a:gridCol>
                <a:gridCol w="4339187">
                  <a:extLst>
                    <a:ext uri="{9D8B030D-6E8A-4147-A177-3AD203B41FA5}">
                      <a16:colId xmlns:a16="http://schemas.microsoft.com/office/drawing/2014/main" val="1352993691"/>
                    </a:ext>
                  </a:extLst>
                </a:gridCol>
                <a:gridCol w="2519242">
                  <a:extLst>
                    <a:ext uri="{9D8B030D-6E8A-4147-A177-3AD203B41FA5}">
                      <a16:colId xmlns:a16="http://schemas.microsoft.com/office/drawing/2014/main" val="2791377230"/>
                    </a:ext>
                  </a:extLst>
                </a:gridCol>
              </a:tblGrid>
              <a:tr h="450931">
                <a:tc>
                  <a:txBody>
                    <a:bodyPr/>
                    <a:lstStyle/>
                    <a:p>
                      <a:pPr marL="0" marR="0" algn="ctr">
                        <a:lnSpc>
                          <a:spcPct val="115000"/>
                        </a:lnSpc>
                        <a:spcBef>
                          <a:spcPts val="0"/>
                        </a:spcBef>
                        <a:spcAft>
                          <a:spcPts val="0"/>
                        </a:spcAft>
                      </a:pPr>
                      <a:r>
                        <a:rPr lang="en-US" sz="1800" b="0" cap="none" spc="0">
                          <a:solidFill>
                            <a:schemeClr val="tx1"/>
                          </a:solidFill>
                          <a:effectLst/>
                        </a:rPr>
                        <a:t>Phase</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nchor="b">
                    <a:lnL w="12700" cmpd="sng">
                      <a:noFill/>
                    </a:lnL>
                    <a:lnR w="12700" cmpd="sng">
                      <a:noFill/>
                    </a:lnR>
                    <a:lnT w="9525" cap="flat" cmpd="sng" algn="ctr">
                      <a:noFill/>
                      <a:prstDash val="solid"/>
                    </a:lnT>
                    <a:lnB w="38100" cmpd="sng">
                      <a:noFill/>
                    </a:lnB>
                    <a:noFill/>
                  </a:tcPr>
                </a:tc>
                <a:tc>
                  <a:txBody>
                    <a:bodyPr/>
                    <a:lstStyle/>
                    <a:p>
                      <a:pPr marL="0" marR="0" algn="ctr">
                        <a:lnSpc>
                          <a:spcPct val="115000"/>
                        </a:lnSpc>
                        <a:spcBef>
                          <a:spcPts val="0"/>
                        </a:spcBef>
                        <a:spcAft>
                          <a:spcPts val="0"/>
                        </a:spcAft>
                      </a:pPr>
                      <a:r>
                        <a:rPr lang="en-US" sz="1800" b="0" cap="none" spc="0">
                          <a:solidFill>
                            <a:schemeClr val="tx1"/>
                          </a:solidFill>
                          <a:effectLst/>
                        </a:rPr>
                        <a:t>How CM can contribute to the phase</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nchor="b">
                    <a:lnL w="12700" cmpd="sng">
                      <a:noFill/>
                    </a:lnL>
                    <a:lnR w="12700" cmpd="sng">
                      <a:noFill/>
                    </a:lnR>
                    <a:lnT w="9525" cap="flat" cmpd="sng" algn="ctr">
                      <a:noFill/>
                      <a:prstDash val="solid"/>
                    </a:lnT>
                    <a:lnB w="38100" cmpd="sng">
                      <a:noFill/>
                    </a:lnB>
                    <a:noFill/>
                  </a:tcPr>
                </a:tc>
                <a:tc>
                  <a:txBody>
                    <a:bodyPr/>
                    <a:lstStyle/>
                    <a:p>
                      <a:pPr marL="0" marR="0" algn="ctr">
                        <a:lnSpc>
                          <a:spcPct val="115000"/>
                        </a:lnSpc>
                        <a:spcBef>
                          <a:spcPts val="0"/>
                        </a:spcBef>
                        <a:spcAft>
                          <a:spcPts val="0"/>
                        </a:spcAft>
                      </a:pPr>
                      <a:r>
                        <a:rPr lang="en-US" sz="1800" b="0" cap="none" spc="0">
                          <a:solidFill>
                            <a:schemeClr val="tx1"/>
                          </a:solidFill>
                          <a:effectLst/>
                        </a:rPr>
                        <a:t>Suggested Grammar</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1369349182"/>
                  </a:ext>
                </a:extLst>
              </a:tr>
              <a:tr h="774878">
                <a:tc>
                  <a:txBody>
                    <a:bodyPr/>
                    <a:lstStyle/>
                    <a:p>
                      <a:pPr marL="0" marR="0">
                        <a:lnSpc>
                          <a:spcPct val="115000"/>
                        </a:lnSpc>
                        <a:spcBef>
                          <a:spcPts val="0"/>
                        </a:spcBef>
                        <a:spcAft>
                          <a:spcPts val="0"/>
                        </a:spcAft>
                      </a:pPr>
                      <a:r>
                        <a:rPr lang="en-US" sz="1800" b="0" cap="none" spc="0">
                          <a:solidFill>
                            <a:schemeClr val="tx1"/>
                          </a:solidFill>
                          <a:effectLst/>
                        </a:rPr>
                        <a:t>Business Understanding</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Represent, abstract domain, identify boundary objects</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i*, BPMN, UML, BIM</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a16="http://schemas.microsoft.com/office/drawing/2014/main" val="2456688925"/>
                  </a:ext>
                </a:extLst>
              </a:tr>
              <a:tr h="450931">
                <a:tc>
                  <a:txBody>
                    <a:bodyPr/>
                    <a:lstStyle/>
                    <a:p>
                      <a:pPr marL="0" marR="0">
                        <a:lnSpc>
                          <a:spcPct val="115000"/>
                        </a:lnSpc>
                        <a:spcBef>
                          <a:spcPts val="0"/>
                        </a:spcBef>
                        <a:spcAft>
                          <a:spcPts val="0"/>
                        </a:spcAft>
                      </a:pPr>
                      <a:r>
                        <a:rPr lang="en-US" sz="1800" b="0" cap="none" spc="0">
                          <a:solidFill>
                            <a:schemeClr val="tx1"/>
                          </a:solidFill>
                          <a:effectLst/>
                        </a:rPr>
                        <a:t>Data Understanding</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Modeling scripts, extending</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ER, UML</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835747385"/>
                  </a:ext>
                </a:extLst>
              </a:tr>
              <a:tr h="450931">
                <a:tc>
                  <a:txBody>
                    <a:bodyPr/>
                    <a:lstStyle/>
                    <a:p>
                      <a:pPr marL="0" marR="0">
                        <a:lnSpc>
                          <a:spcPct val="115000"/>
                        </a:lnSpc>
                        <a:spcBef>
                          <a:spcPts val="0"/>
                        </a:spcBef>
                        <a:spcAft>
                          <a:spcPts val="0"/>
                        </a:spcAft>
                      </a:pPr>
                      <a:r>
                        <a:rPr lang="en-US" sz="1800" b="0" cap="none" spc="0">
                          <a:solidFill>
                            <a:schemeClr val="tx1"/>
                          </a:solidFill>
                          <a:effectLst/>
                        </a:rPr>
                        <a:t>Data Preparation</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Attribute selection, cleaning, transformation</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BPMN, EPCs</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877424985"/>
                  </a:ext>
                </a:extLst>
              </a:tr>
              <a:tr h="450931">
                <a:tc>
                  <a:txBody>
                    <a:bodyPr/>
                    <a:lstStyle/>
                    <a:p>
                      <a:pPr marL="0" marR="0">
                        <a:lnSpc>
                          <a:spcPct val="115000"/>
                        </a:lnSpc>
                        <a:spcBef>
                          <a:spcPts val="0"/>
                        </a:spcBef>
                        <a:spcAft>
                          <a:spcPts val="0"/>
                        </a:spcAft>
                      </a:pPr>
                      <a:r>
                        <a:rPr lang="en-US" sz="1800" b="0" cap="none" spc="0">
                          <a:solidFill>
                            <a:schemeClr val="tx1"/>
                          </a:solidFill>
                          <a:effectLst/>
                        </a:rPr>
                        <a:t>Modeling</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Representation of domain models</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UML, ERD</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537437970"/>
                  </a:ext>
                </a:extLst>
              </a:tr>
              <a:tr h="618186">
                <a:tc>
                  <a:txBody>
                    <a:bodyPr/>
                    <a:lstStyle/>
                    <a:p>
                      <a:pPr marL="0" marR="0">
                        <a:lnSpc>
                          <a:spcPct val="115000"/>
                        </a:lnSpc>
                        <a:spcBef>
                          <a:spcPts val="0"/>
                        </a:spcBef>
                        <a:spcAft>
                          <a:spcPts val="0"/>
                        </a:spcAft>
                      </a:pPr>
                      <a:r>
                        <a:rPr lang="en-US" sz="1800" b="0" cap="none" spc="0">
                          <a:solidFill>
                            <a:schemeClr val="tx1"/>
                          </a:solidFill>
                          <a:effectLst/>
                        </a:rPr>
                        <a:t>Evaluation</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Transparency, Understandability</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marL="0" marR="0">
                        <a:lnSpc>
                          <a:spcPct val="115000"/>
                        </a:lnSpc>
                        <a:spcBef>
                          <a:spcPts val="0"/>
                        </a:spcBef>
                        <a:spcAft>
                          <a:spcPts val="0"/>
                        </a:spcAft>
                      </a:pPr>
                      <a:r>
                        <a:rPr lang="en-US" sz="1400" cap="none" spc="0">
                          <a:solidFill>
                            <a:schemeClr val="tx1"/>
                          </a:solidFill>
                          <a:effectLst/>
                        </a:rPr>
                        <a:t>UML, ERD, BIM, Enterprise model</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a16="http://schemas.microsoft.com/office/drawing/2014/main" val="1812206500"/>
                  </a:ext>
                </a:extLst>
              </a:tr>
              <a:tr h="450931">
                <a:tc>
                  <a:txBody>
                    <a:bodyPr/>
                    <a:lstStyle/>
                    <a:p>
                      <a:pPr marL="0" marR="0">
                        <a:lnSpc>
                          <a:spcPct val="115000"/>
                        </a:lnSpc>
                        <a:spcBef>
                          <a:spcPts val="0"/>
                        </a:spcBef>
                        <a:spcAft>
                          <a:spcPts val="0"/>
                        </a:spcAft>
                      </a:pPr>
                      <a:r>
                        <a:rPr lang="en-US" sz="1800" b="0" cap="none" spc="0">
                          <a:solidFill>
                            <a:schemeClr val="tx1"/>
                          </a:solidFill>
                          <a:effectLst/>
                        </a:rPr>
                        <a:t>Deployment</a:t>
                      </a:r>
                      <a:endParaRPr lang="en-US" sz="1800" b="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Documentation</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marL="0" marR="0">
                        <a:lnSpc>
                          <a:spcPct val="115000"/>
                        </a:lnSpc>
                        <a:spcBef>
                          <a:spcPts val="0"/>
                        </a:spcBef>
                        <a:spcAft>
                          <a:spcPts val="0"/>
                        </a:spcAft>
                      </a:pPr>
                      <a:r>
                        <a:rPr lang="en-US" sz="1400" cap="none" spc="0">
                          <a:solidFill>
                            <a:schemeClr val="tx1"/>
                          </a:solidFill>
                          <a:effectLst/>
                        </a:rPr>
                        <a:t>i*, BPMN, UML</a:t>
                      </a:r>
                      <a:endParaRPr lang="en-US" sz="14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818" marR="52818" marT="0" marB="105635">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1282304047"/>
                  </a:ext>
                </a:extLst>
              </a:tr>
            </a:tbl>
          </a:graphicData>
        </a:graphic>
      </p:graphicFrame>
    </p:spTree>
    <p:extLst>
      <p:ext uri="{BB962C8B-B14F-4D97-AF65-F5344CB8AC3E}">
        <p14:creationId xmlns:p14="http://schemas.microsoft.com/office/powerpoint/2010/main" val="346895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2ADC-15E9-4C38-9C2D-E0C956E858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A99219C-2FB5-4937-8B82-440423C538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8313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82C17D0-0115-4E43-AF4A-3BA36E809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982B51-6FEC-4000-8197-30B2EE78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DFB8AC-1A2A-4330-B50D-AAE63C68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EEFD2DBD-3769-439F-854C-FA5CEDFBC596}"/>
              </a:ext>
            </a:extLst>
          </p:cNvPr>
          <p:cNvPicPr>
            <a:picLocks noGrp="1" noChangeAspect="1"/>
          </p:cNvPicPr>
          <p:nvPr>
            <p:ph idx="1"/>
          </p:nvPr>
        </p:nvPicPr>
        <p:blipFill>
          <a:blip r:embed="rId3"/>
          <a:stretch>
            <a:fillRect/>
          </a:stretch>
        </p:blipFill>
        <p:spPr>
          <a:xfrm>
            <a:off x="1363980" y="1477042"/>
            <a:ext cx="9464040" cy="3903916"/>
          </a:xfrm>
          <a:prstGeom prst="rect">
            <a:avLst/>
          </a:prstGeom>
        </p:spPr>
      </p:pic>
    </p:spTree>
    <p:extLst>
      <p:ext uri="{BB962C8B-B14F-4D97-AF65-F5344CB8AC3E}">
        <p14:creationId xmlns:p14="http://schemas.microsoft.com/office/powerpoint/2010/main" val="558250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78439D-6E19-43F5-AD92-3601D4D6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8FB347-E0F8-4BCD-9ACF-9A8CE9599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D76F10-08F2-4210-AA40-B3CD8B741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A screen shot of a computer&#10;&#10;Description automatically generated">
            <a:extLst>
              <a:ext uri="{FF2B5EF4-FFF2-40B4-BE49-F238E27FC236}">
                <a16:creationId xmlns:a16="http://schemas.microsoft.com/office/drawing/2014/main" id="{4682B502-1D09-4CEE-82C2-FCAAEF95816A}"/>
              </a:ext>
            </a:extLst>
          </p:cNvPr>
          <p:cNvPicPr>
            <a:picLocks noGrp="1" noChangeAspect="1"/>
          </p:cNvPicPr>
          <p:nvPr>
            <p:ph idx="1"/>
          </p:nvPr>
        </p:nvPicPr>
        <p:blipFill rotWithShape="1">
          <a:blip r:embed="rId3"/>
          <a:srcRect l="8277"/>
          <a:stretch/>
        </p:blipFill>
        <p:spPr>
          <a:xfrm>
            <a:off x="1363980" y="1339596"/>
            <a:ext cx="9464040" cy="4178808"/>
          </a:xfrm>
          <a:prstGeom prst="rect">
            <a:avLst/>
          </a:prstGeom>
        </p:spPr>
      </p:pic>
    </p:spTree>
    <p:extLst>
      <p:ext uri="{BB962C8B-B14F-4D97-AF65-F5344CB8AC3E}">
        <p14:creationId xmlns:p14="http://schemas.microsoft.com/office/powerpoint/2010/main" val="1708151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78439D-6E19-43F5-AD92-3601D4D6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8FB347-E0F8-4BCD-9ACF-9A8CE9599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D76F10-08F2-4210-AA40-B3CD8B741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98153003-73A8-40CA-8F8D-17E08E3C078E}"/>
              </a:ext>
            </a:extLst>
          </p:cNvPr>
          <p:cNvPicPr>
            <a:picLocks noGrp="1" noChangeAspect="1"/>
          </p:cNvPicPr>
          <p:nvPr>
            <p:ph idx="1"/>
          </p:nvPr>
        </p:nvPicPr>
        <p:blipFill rotWithShape="1">
          <a:blip r:embed="rId3"/>
          <a:srcRect l="6576" r="4533" b="1"/>
          <a:stretch/>
        </p:blipFill>
        <p:spPr>
          <a:xfrm>
            <a:off x="1363980" y="1339596"/>
            <a:ext cx="9464040" cy="4178808"/>
          </a:xfrm>
          <a:prstGeom prst="rect">
            <a:avLst/>
          </a:prstGeom>
        </p:spPr>
      </p:pic>
    </p:spTree>
    <p:extLst>
      <p:ext uri="{BB962C8B-B14F-4D97-AF65-F5344CB8AC3E}">
        <p14:creationId xmlns:p14="http://schemas.microsoft.com/office/powerpoint/2010/main" val="711139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82C17D0-0115-4E43-AF4A-3BA36E809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982B51-6FEC-4000-8197-30B2EE78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DFB8AC-1A2A-4330-B50D-AAE63C68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10;&#10;Description automatically generated">
            <a:extLst>
              <a:ext uri="{FF2B5EF4-FFF2-40B4-BE49-F238E27FC236}">
                <a16:creationId xmlns:a16="http://schemas.microsoft.com/office/drawing/2014/main" id="{F29CC48D-8ECC-4DE2-8774-672AB0682CDB}"/>
              </a:ext>
            </a:extLst>
          </p:cNvPr>
          <p:cNvPicPr>
            <a:picLocks noGrp="1" noChangeAspect="1"/>
          </p:cNvPicPr>
          <p:nvPr>
            <p:ph idx="1"/>
          </p:nvPr>
        </p:nvPicPr>
        <p:blipFill>
          <a:blip r:embed="rId3"/>
          <a:stretch>
            <a:fillRect/>
          </a:stretch>
        </p:blipFill>
        <p:spPr>
          <a:xfrm>
            <a:off x="1363980" y="1512532"/>
            <a:ext cx="9464040" cy="3832935"/>
          </a:xfrm>
          <a:prstGeom prst="rect">
            <a:avLst/>
          </a:prstGeom>
        </p:spPr>
      </p:pic>
    </p:spTree>
    <p:extLst>
      <p:ext uri="{BB962C8B-B14F-4D97-AF65-F5344CB8AC3E}">
        <p14:creationId xmlns:p14="http://schemas.microsoft.com/office/powerpoint/2010/main" val="22858025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82C17D0-0115-4E43-AF4A-3BA36E8091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2982B51-6FEC-4000-8197-30B2EE78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5DFB8AC-1A2A-4330-B50D-AAE63C682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A computer on a table&#10;&#10;Description automatically generated">
            <a:extLst>
              <a:ext uri="{FF2B5EF4-FFF2-40B4-BE49-F238E27FC236}">
                <a16:creationId xmlns:a16="http://schemas.microsoft.com/office/drawing/2014/main" id="{BC29E54D-91F3-415C-9237-3A58167EF584}"/>
              </a:ext>
            </a:extLst>
          </p:cNvPr>
          <p:cNvPicPr>
            <a:picLocks noGrp="1" noChangeAspect="1"/>
          </p:cNvPicPr>
          <p:nvPr>
            <p:ph idx="1"/>
          </p:nvPr>
        </p:nvPicPr>
        <p:blipFill>
          <a:blip r:embed="rId3"/>
          <a:stretch>
            <a:fillRect/>
          </a:stretch>
        </p:blipFill>
        <p:spPr>
          <a:xfrm>
            <a:off x="1363980" y="1524361"/>
            <a:ext cx="9464040" cy="3809277"/>
          </a:xfrm>
          <a:prstGeom prst="rect">
            <a:avLst/>
          </a:prstGeom>
        </p:spPr>
      </p:pic>
    </p:spTree>
    <p:extLst>
      <p:ext uri="{BB962C8B-B14F-4D97-AF65-F5344CB8AC3E}">
        <p14:creationId xmlns:p14="http://schemas.microsoft.com/office/powerpoint/2010/main" val="2780355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E678439D-6E19-43F5-AD92-3601D4D68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8FB347-E0F8-4BCD-9ACF-9A8CE9599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094" y="783768"/>
            <a:ext cx="10581813" cy="5290464"/>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BD76F10-08F2-4210-AA40-B3CD8B741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40" y="1019556"/>
            <a:ext cx="10104120" cy="481888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Graphical user interface, application&#10;&#10;Description automatically generated">
            <a:extLst>
              <a:ext uri="{FF2B5EF4-FFF2-40B4-BE49-F238E27FC236}">
                <a16:creationId xmlns:a16="http://schemas.microsoft.com/office/drawing/2014/main" id="{56D24BE5-0B1B-4307-8200-B4AC27600AD6}"/>
              </a:ext>
            </a:extLst>
          </p:cNvPr>
          <p:cNvPicPr>
            <a:picLocks noGrp="1" noChangeAspect="1"/>
          </p:cNvPicPr>
          <p:nvPr>
            <p:ph idx="1"/>
          </p:nvPr>
        </p:nvPicPr>
        <p:blipFill rotWithShape="1">
          <a:blip r:embed="rId3"/>
          <a:srcRect r="8276"/>
          <a:stretch/>
        </p:blipFill>
        <p:spPr>
          <a:xfrm>
            <a:off x="1363980" y="1339596"/>
            <a:ext cx="9464040" cy="4178808"/>
          </a:xfrm>
          <a:prstGeom prst="rect">
            <a:avLst/>
          </a:prstGeom>
        </p:spPr>
      </p:pic>
    </p:spTree>
    <p:extLst>
      <p:ext uri="{BB962C8B-B14F-4D97-AF65-F5344CB8AC3E}">
        <p14:creationId xmlns:p14="http://schemas.microsoft.com/office/powerpoint/2010/main" val="166268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CDD-4D7E-40DF-91F8-C23FE8A871F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E70623E-3AB5-4CDC-8EC7-77FA41C63F84}"/>
              </a:ext>
            </a:extLst>
          </p:cNvPr>
          <p:cNvSpPr>
            <a:spLocks noGrp="1"/>
          </p:cNvSpPr>
          <p:nvPr>
            <p:ph idx="1"/>
          </p:nvPr>
        </p:nvSpPr>
        <p:spPr/>
        <p:txBody>
          <a:bodyPr/>
          <a:lstStyle/>
          <a:p>
            <a:r>
              <a:rPr lang="en-US" dirty="0"/>
              <a:t>Business process models play a key role in both organizational management and enterprise information systems development.</a:t>
            </a:r>
          </a:p>
          <a:p>
            <a:r>
              <a:rPr lang="en-US" dirty="0"/>
              <a:t>Many notations developed for the task of modeling business processes, have their own focus of application and appropriate audience.</a:t>
            </a:r>
          </a:p>
          <a:p>
            <a:r>
              <a:rPr lang="en-US" dirty="0"/>
              <a:t>Some of the most prominent modeling notations enlisted are focused towards technically-oriented data, and process modeling notations such as ER, Data-Flow, Systems Flowcharting and UML and workflow modeling.</a:t>
            </a:r>
          </a:p>
        </p:txBody>
      </p:sp>
    </p:spTree>
    <p:extLst>
      <p:ext uri="{BB962C8B-B14F-4D97-AF65-F5344CB8AC3E}">
        <p14:creationId xmlns:p14="http://schemas.microsoft.com/office/powerpoint/2010/main" val="2313414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DEA1-53A4-46B8-B3E4-C6ACC22517EF}"/>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5FC9C1D-6B8F-4EEA-8072-286681CE8C58}"/>
              </a:ext>
            </a:extLst>
          </p:cNvPr>
          <p:cNvSpPr>
            <a:spLocks noGrp="1"/>
          </p:cNvSpPr>
          <p:nvPr>
            <p:ph idx="1"/>
          </p:nvPr>
        </p:nvSpPr>
        <p:spPr/>
        <p:txBody>
          <a:bodyPr/>
          <a:lstStyle/>
          <a:p>
            <a:r>
              <a:rPr lang="en-US" dirty="0"/>
              <a:t>The notations used for modeling business processes have been categorized in many ways, based on their conceptual features.</a:t>
            </a:r>
          </a:p>
          <a:p>
            <a:r>
              <a:rPr lang="en-US" dirty="0"/>
              <a:t>The common principle recognized in all analyses is that some notations are more suited towards specific audiences (i.e. with either technical/non-technical backgrounds) or applications.</a:t>
            </a:r>
          </a:p>
          <a:p>
            <a:r>
              <a:rPr lang="en-US" dirty="0" err="1"/>
              <a:t>i</a:t>
            </a:r>
            <a:r>
              <a:rPr lang="en-US" dirty="0"/>
              <a:t>* supports modeling rich organizational contexts by offering high-level social abstractions (such as goals, tasks, soft goals and dependencies) as modeling constructs for reasoning support during business process redesign</a:t>
            </a:r>
          </a:p>
        </p:txBody>
      </p:sp>
    </p:spTree>
    <p:extLst>
      <p:ext uri="{BB962C8B-B14F-4D97-AF65-F5344CB8AC3E}">
        <p14:creationId xmlns:p14="http://schemas.microsoft.com/office/powerpoint/2010/main" val="4133441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3" name="Rectangle 42">
            <a:extLst>
              <a:ext uri="{FF2B5EF4-FFF2-40B4-BE49-F238E27FC236}">
                <a16:creationId xmlns:a16="http://schemas.microsoft.com/office/drawing/2014/main" id="{EC17D08F-2133-44A9-B28C-CB29928FA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CC36881-E309-4C41-8B5B-203AADC15F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334D3973-0384-4758-8181-7340CED8616B}"/>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2300" dirty="0"/>
              <a:t>Organizational model</a:t>
            </a:r>
          </a:p>
        </p:txBody>
      </p:sp>
      <p:sp>
        <p:nvSpPr>
          <p:cNvPr id="3" name="Content Placeholder 2">
            <a:extLst>
              <a:ext uri="{FF2B5EF4-FFF2-40B4-BE49-F238E27FC236}">
                <a16:creationId xmlns:a16="http://schemas.microsoft.com/office/drawing/2014/main" id="{7CB878DD-5BBE-45FE-849A-EA9EF8A954D6}"/>
              </a:ext>
            </a:extLst>
          </p:cNvPr>
          <p:cNvSpPr>
            <a:spLocks noGrp="1"/>
          </p:cNvSpPr>
          <p:nvPr>
            <p:ph idx="1"/>
          </p:nvPr>
        </p:nvSpPr>
        <p:spPr>
          <a:xfrm>
            <a:off x="659302" y="3531204"/>
            <a:ext cx="2823919" cy="1610643"/>
          </a:xfrm>
        </p:spPr>
        <p:txBody>
          <a:bodyPr vert="horz" lIns="91440" tIns="91440" rIns="91440" bIns="91440" rtlCol="0">
            <a:normAutofit/>
          </a:bodyPr>
          <a:lstStyle/>
          <a:p>
            <a:pPr marL="0" indent="0">
              <a:buNone/>
            </a:pPr>
            <a:r>
              <a:rPr lang="en-US" sz="1600" cap="all" dirty="0"/>
              <a:t>Figure 1 represents a simple </a:t>
            </a:r>
            <a:r>
              <a:rPr lang="en-US" sz="1600" cap="all" dirty="0" err="1"/>
              <a:t>i</a:t>
            </a:r>
            <a:r>
              <a:rPr lang="en-US" sz="1600" cap="all" dirty="0"/>
              <a:t>* Meeting Scheduling model</a:t>
            </a:r>
          </a:p>
        </p:txBody>
      </p:sp>
      <p:cxnSp>
        <p:nvCxnSpPr>
          <p:cNvPr id="47" name="Straight Connector 46">
            <a:extLst>
              <a:ext uri="{FF2B5EF4-FFF2-40B4-BE49-F238E27FC236}">
                <a16:creationId xmlns:a16="http://schemas.microsoft.com/office/drawing/2014/main" id="{84F2C6A8-7D46-49EA-860B-0F0B020843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9" name="Group 48">
            <a:extLst>
              <a:ext uri="{FF2B5EF4-FFF2-40B4-BE49-F238E27FC236}">
                <a16:creationId xmlns:a16="http://schemas.microsoft.com/office/drawing/2014/main" id="{AED92372-F778-4E96-9E90-4E63BAF3C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7463258" y="583365"/>
            <a:chExt cx="7560115" cy="5181928"/>
          </a:xfrm>
        </p:grpSpPr>
        <p:sp>
          <p:nvSpPr>
            <p:cNvPr id="66" name="Rectangle 49">
              <a:extLst>
                <a:ext uri="{FF2B5EF4-FFF2-40B4-BE49-F238E27FC236}">
                  <a16:creationId xmlns:a16="http://schemas.microsoft.com/office/drawing/2014/main" id="{EB4EC089-8B60-43F4-9BF5-1F0B0E398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8" y="583365"/>
              <a:ext cx="7560115"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C0BAC91-1725-4E5A-92CE-F5A2EB066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7" y="915807"/>
              <a:ext cx="6928279"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Diagram, schematic&#10;&#10;Description automatically generated">
            <a:extLst>
              <a:ext uri="{FF2B5EF4-FFF2-40B4-BE49-F238E27FC236}">
                <a16:creationId xmlns:a16="http://schemas.microsoft.com/office/drawing/2014/main" id="{FF57CF71-F4FE-4392-803E-086A1134F653}"/>
              </a:ext>
            </a:extLst>
          </p:cNvPr>
          <p:cNvPicPr>
            <a:picLocks noChangeAspect="1"/>
          </p:cNvPicPr>
          <p:nvPr/>
        </p:nvPicPr>
        <p:blipFill rotWithShape="1">
          <a:blip r:embed="rId3"/>
          <a:srcRect l="7886" r="4359"/>
          <a:stretch/>
        </p:blipFill>
        <p:spPr>
          <a:xfrm>
            <a:off x="4618374" y="1116345"/>
            <a:ext cx="6282919" cy="3866172"/>
          </a:xfrm>
          <a:prstGeom prst="rect">
            <a:avLst/>
          </a:prstGeom>
        </p:spPr>
      </p:pic>
      <p:pic>
        <p:nvPicPr>
          <p:cNvPr id="67" name="Picture 52">
            <a:extLst>
              <a:ext uri="{FF2B5EF4-FFF2-40B4-BE49-F238E27FC236}">
                <a16:creationId xmlns:a16="http://schemas.microsoft.com/office/drawing/2014/main" id="{4B61EBEC-D0CA-456C-98A6-EDA1AC9FB0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68" name="Straight Connector 54">
            <a:extLst>
              <a:ext uri="{FF2B5EF4-FFF2-40B4-BE49-F238E27FC236}">
                <a16:creationId xmlns:a16="http://schemas.microsoft.com/office/drawing/2014/main" id="{718A71EB-D327-4458-85FB-26336B2BA0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8899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5E793-DF6C-49C0-A348-BB00AC1FBF17}"/>
              </a:ext>
            </a:extLst>
          </p:cNvPr>
          <p:cNvSpPr>
            <a:spLocks noGrp="1"/>
          </p:cNvSpPr>
          <p:nvPr>
            <p:ph type="title"/>
          </p:nvPr>
        </p:nvSpPr>
        <p:spPr/>
        <p:txBody>
          <a:bodyPr/>
          <a:lstStyle/>
          <a:p>
            <a:r>
              <a:rPr lang="en-US" dirty="0"/>
              <a:t>Business Process Modeling Notation (BPMN)</a:t>
            </a:r>
            <a:endParaRPr lang="en-US" b="1" dirty="0"/>
          </a:p>
        </p:txBody>
      </p:sp>
      <p:sp>
        <p:nvSpPr>
          <p:cNvPr id="3" name="Content Placeholder 2">
            <a:extLst>
              <a:ext uri="{FF2B5EF4-FFF2-40B4-BE49-F238E27FC236}">
                <a16:creationId xmlns:a16="http://schemas.microsoft.com/office/drawing/2014/main" id="{2A8F3A94-3031-44C7-A980-12EDAB16660A}"/>
              </a:ext>
            </a:extLst>
          </p:cNvPr>
          <p:cNvSpPr>
            <a:spLocks noGrp="1"/>
          </p:cNvSpPr>
          <p:nvPr>
            <p:ph idx="1"/>
          </p:nvPr>
        </p:nvSpPr>
        <p:spPr/>
        <p:txBody>
          <a:bodyPr/>
          <a:lstStyle/>
          <a:p>
            <a:r>
              <a:rPr lang="en-US" dirty="0"/>
              <a:t>The Business Process Modeling Notation (BPMN), developed by the Business Process Management Initiative (BPMI.org) is primarily a technically-oriented business process modeling notation that supports the assignment of activity execution control to entities within an organization via ‘swim-lanes’.</a:t>
            </a:r>
          </a:p>
        </p:txBody>
      </p:sp>
    </p:spTree>
    <p:extLst>
      <p:ext uri="{BB962C8B-B14F-4D97-AF65-F5344CB8AC3E}">
        <p14:creationId xmlns:p14="http://schemas.microsoft.com/office/powerpoint/2010/main" val="413608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7" name="Picture 36">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38">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3" name="Rectangle 42">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9222F8C-4F06-4C15-8296-CB2151D4B51C}"/>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err="1"/>
              <a:t>bpmn</a:t>
            </a:r>
            <a:r>
              <a:rPr lang="en-US" sz="3600" dirty="0"/>
              <a:t> notation symbols</a:t>
            </a:r>
          </a:p>
        </p:txBody>
      </p:sp>
      <p:cxnSp>
        <p:nvCxnSpPr>
          <p:cNvPr id="47" name="Straight Connector 46">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49" name="Group 48">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50" name="Rectangle 49">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C77B12F6-26D0-430A-B719-9C0CED522AE5}"/>
              </a:ext>
            </a:extLst>
          </p:cNvPr>
          <p:cNvPicPr>
            <a:picLocks noGrp="1" noChangeAspect="1"/>
          </p:cNvPicPr>
          <p:nvPr>
            <p:ph idx="1"/>
          </p:nvPr>
        </p:nvPicPr>
        <p:blipFill rotWithShape="1">
          <a:blip r:embed="rId3"/>
          <a:srcRect r="869"/>
          <a:stretch/>
        </p:blipFill>
        <p:spPr>
          <a:xfrm>
            <a:off x="4618374" y="1116345"/>
            <a:ext cx="6282919" cy="3866172"/>
          </a:xfrm>
          <a:prstGeom prst="rect">
            <a:avLst/>
          </a:prstGeom>
        </p:spPr>
      </p:pic>
      <p:pic>
        <p:nvPicPr>
          <p:cNvPr id="55" name="Picture 54">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7" name="Straight Connector 56">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684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8" name="Rectangle 17">
            <a:extLst>
              <a:ext uri="{FF2B5EF4-FFF2-40B4-BE49-F238E27FC236}">
                <a16:creationId xmlns:a16="http://schemas.microsoft.com/office/drawing/2014/main" id="{2FA7AD0A-1871-4DF8-9235-F49D0513B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6B04CFB-FAE5-47DD-9B3E-4E9BA7A89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E2299073-FB04-4127-AA2A-2FA8C155F9FA}"/>
              </a:ext>
            </a:extLst>
          </p:cNvPr>
          <p:cNvSpPr>
            <a:spLocks noGrp="1"/>
          </p:cNvSpPr>
          <p:nvPr>
            <p:ph type="title"/>
          </p:nvPr>
        </p:nvSpPr>
        <p:spPr>
          <a:xfrm>
            <a:off x="659301" y="1474969"/>
            <a:ext cx="2823919" cy="1868760"/>
          </a:xfrm>
        </p:spPr>
        <p:txBody>
          <a:bodyPr vert="horz" lIns="91440" tIns="45720" rIns="91440" bIns="0" rtlCol="0" anchor="b">
            <a:normAutofit/>
          </a:bodyPr>
          <a:lstStyle/>
          <a:p>
            <a:r>
              <a:rPr lang="en-US" sz="3600" dirty="0"/>
              <a:t>BPMN Example</a:t>
            </a:r>
          </a:p>
        </p:txBody>
      </p:sp>
      <p:cxnSp>
        <p:nvCxnSpPr>
          <p:cNvPr id="22" name="Straight Connector 21">
            <a:extLst>
              <a:ext uri="{FF2B5EF4-FFF2-40B4-BE49-F238E27FC236}">
                <a16:creationId xmlns:a16="http://schemas.microsoft.com/office/drawing/2014/main" id="{EE68D41B-9286-479F-9AB7-678C8E348D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9301" y="3528543"/>
            <a:ext cx="2823919" cy="0"/>
          </a:xfrm>
          <a:prstGeom prst="line">
            <a:avLst/>
          </a:prstGeom>
          <a:ln w="31750"/>
        </p:spPr>
        <p:style>
          <a:lnRef idx="3">
            <a:schemeClr val="accent1"/>
          </a:lnRef>
          <a:fillRef idx="0">
            <a:schemeClr val="accent1"/>
          </a:fillRef>
          <a:effectRef idx="2">
            <a:schemeClr val="accent1"/>
          </a:effectRef>
          <a:fontRef idx="minor">
            <a:schemeClr val="tx1"/>
          </a:fontRef>
        </p:style>
      </p:cxnSp>
      <p:grpSp>
        <p:nvGrpSpPr>
          <p:cNvPr id="24" name="Group 23">
            <a:extLst>
              <a:ext uri="{FF2B5EF4-FFF2-40B4-BE49-F238E27FC236}">
                <a16:creationId xmlns:a16="http://schemas.microsoft.com/office/drawing/2014/main" id="{E8ACF89C-CFC3-4D68-B3C4-2BEFB7BBE5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79389" y="482171"/>
            <a:ext cx="7560115" cy="5149101"/>
            <a:chOff x="3979389" y="482171"/>
            <a:chExt cx="7560115" cy="5149101"/>
          </a:xfrm>
        </p:grpSpPr>
        <p:sp>
          <p:nvSpPr>
            <p:cNvPr id="25" name="Rectangle 24">
              <a:extLst>
                <a:ext uri="{FF2B5EF4-FFF2-40B4-BE49-F238E27FC236}">
                  <a16:creationId xmlns:a16="http://schemas.microsoft.com/office/drawing/2014/main" id="{3B770B7D-3C5C-4682-8DF0-20783592F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389" y="482171"/>
              <a:ext cx="7560115"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6893E11-7EC1-4EB6-A2A8-0B693F8FE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92448" y="812507"/>
              <a:ext cx="692827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622F7FD7-8884-4FD5-95AB-0B5C6033A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5487" y="977965"/>
            <a:ext cx="6615582"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C4135B2-3844-45AE-86DF-63364F53EB53}"/>
              </a:ext>
            </a:extLst>
          </p:cNvPr>
          <p:cNvPicPr>
            <a:picLocks noGrp="1" noChangeAspect="1"/>
          </p:cNvPicPr>
          <p:nvPr>
            <p:ph idx="1"/>
          </p:nvPr>
        </p:nvPicPr>
        <p:blipFill>
          <a:blip r:embed="rId3"/>
          <a:stretch>
            <a:fillRect/>
          </a:stretch>
        </p:blipFill>
        <p:spPr>
          <a:xfrm>
            <a:off x="5563145" y="1116345"/>
            <a:ext cx="4393377" cy="3866172"/>
          </a:xfrm>
          <a:prstGeom prst="rect">
            <a:avLst/>
          </a:prstGeom>
        </p:spPr>
      </p:pic>
      <p:pic>
        <p:nvPicPr>
          <p:cNvPr id="30" name="Picture 29">
            <a:extLst>
              <a:ext uri="{FF2B5EF4-FFF2-40B4-BE49-F238E27FC236}">
                <a16:creationId xmlns:a16="http://schemas.microsoft.com/office/drawing/2014/main" id="{16EFE474-4FE0-4E8F-8F09-5ED2C9E76A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2" name="Straight Connector 31">
            <a:extLst>
              <a:ext uri="{FF2B5EF4-FFF2-40B4-BE49-F238E27FC236}">
                <a16:creationId xmlns:a16="http://schemas.microsoft.com/office/drawing/2014/main" id="{CF8B8C81-54DC-4AF5-B682-3A2C70A6B5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1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DC62-1F13-4E84-87D3-CF1CBA4366D9}"/>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FB4845B5-45EA-491D-A6A4-59889D05E0D0}"/>
              </a:ext>
            </a:extLst>
          </p:cNvPr>
          <p:cNvSpPr>
            <a:spLocks noGrp="1"/>
          </p:cNvSpPr>
          <p:nvPr>
            <p:ph idx="1"/>
          </p:nvPr>
        </p:nvSpPr>
        <p:spPr>
          <a:xfrm>
            <a:off x="1451579" y="2015732"/>
            <a:ext cx="9603275" cy="3727342"/>
          </a:xfrm>
        </p:spPr>
        <p:txBody>
          <a:bodyPr>
            <a:normAutofit/>
          </a:bodyPr>
          <a:lstStyle/>
          <a:p>
            <a:r>
              <a:rPr lang="en-US" dirty="0"/>
              <a:t>The concept of Correlation facilitates the association of a Message to a Send Task or Receive Task1 often in the context of a Conversation, which is also known as instance routing.</a:t>
            </a:r>
          </a:p>
          <a:p>
            <a:r>
              <a:rPr lang="en-US" dirty="0"/>
              <a:t>Correlations can be used to specify Conversations between Processes that follow a fairly simple Conversation pattern.</a:t>
            </a:r>
          </a:p>
          <a:p>
            <a:r>
              <a:rPr lang="en-US" dirty="0"/>
              <a:t>The correlation itself is defined in terms of correlation fields, which denote a subset of the conceptual data that should be used for the correlation. (For example, if the conceptual data comprises an order, then the correlation field might be denoted by the order ID).</a:t>
            </a:r>
          </a:p>
        </p:txBody>
      </p:sp>
    </p:spTree>
    <p:extLst>
      <p:ext uri="{BB962C8B-B14F-4D97-AF65-F5344CB8AC3E}">
        <p14:creationId xmlns:p14="http://schemas.microsoft.com/office/powerpoint/2010/main" val="662949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D9BCF-C889-4841-8F35-EB4CB855DECD}"/>
              </a:ext>
            </a:extLst>
          </p:cNvPr>
          <p:cNvSpPr>
            <a:spLocks noGrp="1"/>
          </p:cNvSpPr>
          <p:nvPr>
            <p:ph type="title"/>
          </p:nvPr>
        </p:nvSpPr>
        <p:spPr/>
        <p:txBody>
          <a:bodyPr/>
          <a:lstStyle/>
          <a:p>
            <a:r>
              <a:rPr lang="en-US" dirty="0"/>
              <a:t>Software Used</a:t>
            </a:r>
          </a:p>
        </p:txBody>
      </p:sp>
      <p:sp>
        <p:nvSpPr>
          <p:cNvPr id="3" name="Content Placeholder 2">
            <a:extLst>
              <a:ext uri="{FF2B5EF4-FFF2-40B4-BE49-F238E27FC236}">
                <a16:creationId xmlns:a16="http://schemas.microsoft.com/office/drawing/2014/main" id="{8D7126F0-E7EB-42DC-BA61-2BBE213C9786}"/>
              </a:ext>
            </a:extLst>
          </p:cNvPr>
          <p:cNvSpPr>
            <a:spLocks noGrp="1"/>
          </p:cNvSpPr>
          <p:nvPr>
            <p:ph idx="1"/>
          </p:nvPr>
        </p:nvSpPr>
        <p:spPr/>
        <p:txBody>
          <a:bodyPr/>
          <a:lstStyle/>
          <a:p>
            <a:r>
              <a:rPr lang="en-US" dirty="0" err="1"/>
              <a:t>Lucidchart</a:t>
            </a:r>
            <a:endParaRPr lang="en-US" dirty="0"/>
          </a:p>
          <a:p>
            <a:r>
              <a:rPr lang="en-US" dirty="0" err="1"/>
              <a:t>Camunda</a:t>
            </a:r>
            <a:endParaRPr lang="en-US" dirty="0"/>
          </a:p>
          <a:p>
            <a:r>
              <a:rPr lang="en-US" dirty="0"/>
              <a:t>HEFLO</a:t>
            </a:r>
          </a:p>
          <a:p>
            <a:r>
              <a:rPr lang="en-US" dirty="0"/>
              <a:t>Visual Paradigm</a:t>
            </a:r>
          </a:p>
        </p:txBody>
      </p:sp>
    </p:spTree>
    <p:extLst>
      <p:ext uri="{BB962C8B-B14F-4D97-AF65-F5344CB8AC3E}">
        <p14:creationId xmlns:p14="http://schemas.microsoft.com/office/powerpoint/2010/main" val="81158469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0</TotalTime>
  <Words>470</Words>
  <Application>Microsoft Office PowerPoint</Application>
  <PresentationFormat>Widescreen</PresentationFormat>
  <Paragraphs>49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Gallery</vt:lpstr>
      <vt:lpstr>BPMN and i*</vt:lpstr>
      <vt:lpstr>Introduction</vt:lpstr>
      <vt:lpstr>Background</vt:lpstr>
      <vt:lpstr>Organizational model</vt:lpstr>
      <vt:lpstr>Business Process Modeling Notation (BPMN)</vt:lpstr>
      <vt:lpstr>bpmn notation symbols</vt:lpstr>
      <vt:lpstr>BPMN Example</vt:lpstr>
      <vt:lpstr>Correlation</vt:lpstr>
      <vt:lpstr>Software Used</vt:lpstr>
      <vt:lpstr>References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BPMN and i*</dc:title>
  <dc:creator>Moayid Ali Zaidi</dc:creator>
  <cp:lastModifiedBy>Moayid Ali Zaidi</cp:lastModifiedBy>
  <cp:revision>1</cp:revision>
  <dcterms:created xsi:type="dcterms:W3CDTF">2020-10-15T13:52:02Z</dcterms:created>
  <dcterms:modified xsi:type="dcterms:W3CDTF">2020-10-15T13:52:21Z</dcterms:modified>
</cp:coreProperties>
</file>